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</p:sldMasterIdLst>
  <p:sldIdLst>
    <p:sldId id="256" r:id="rId2"/>
    <p:sldId id="257" r:id="rId3"/>
    <p:sldId id="258" r:id="rId4"/>
    <p:sldId id="260" r:id="rId5"/>
    <p:sldId id="261" r:id="rId6"/>
    <p:sldId id="263" r:id="rId7"/>
    <p:sldId id="262" r:id="rId8"/>
    <p:sldId id="264" r:id="rId9"/>
    <p:sldId id="266" r:id="rId10"/>
    <p:sldId id="267" r:id="rId11"/>
    <p:sldId id="268" r:id="rId12"/>
    <p:sldId id="269" r:id="rId13"/>
    <p:sldId id="272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657" autoAdjust="0"/>
  </p:normalViewPr>
  <p:slideViewPr>
    <p:cSldViewPr snapToGrid="0">
      <p:cViewPr varScale="1">
        <p:scale>
          <a:sx n="87" d="100"/>
          <a:sy n="87" d="100"/>
        </p:scale>
        <p:origin x="451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12-Jul-19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93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12-Jul-19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365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12-Jul-19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6106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12-Jul-19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402100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12-Jul-19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3764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12-Jul-19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4243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12-Jul-19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0123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12-Jul-19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9906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12-Jul-19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487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12-Jul-19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475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12-Jul-19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852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12-Jul-19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620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12-Jul-19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613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12-Jul-19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54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12-Jul-19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823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12-Jul-19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815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12-Jul-19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791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12-Jul-19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9246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90B0E7B-7E80-4500-8E78-0EEC5B6E98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419" noProof="0" dirty="0" smtClean="0"/>
              <a:t>Adaptador de guía ondas para banda </a:t>
            </a:r>
            <a:r>
              <a:rPr lang="es-419" noProof="0" dirty="0" err="1" smtClean="0"/>
              <a:t>K</a:t>
            </a:r>
            <a:r>
              <a:rPr lang="es-419" baseline="-25000" noProof="0" dirty="0" err="1" smtClean="0"/>
              <a:t>u</a:t>
            </a:r>
            <a:endParaRPr lang="es-419" baseline="-25000" noProof="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D2526D4B-AD3E-44D7-89EE-05A4F157E9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419" sz="2800" u="sng" noProof="0" dirty="0" smtClean="0"/>
              <a:t>Grupo 6</a:t>
            </a:r>
          </a:p>
          <a:p>
            <a:r>
              <a:rPr lang="es-419" noProof="0" dirty="0" err="1" smtClean="0"/>
              <a:t>Merlan</a:t>
            </a:r>
            <a:r>
              <a:rPr lang="es-419" noProof="0" dirty="0" smtClean="0"/>
              <a:t>, Ulises</a:t>
            </a:r>
          </a:p>
          <a:p>
            <a:r>
              <a:rPr lang="es-419" noProof="0" dirty="0" smtClean="0"/>
              <a:t>Videla, Rodrigo</a:t>
            </a:r>
            <a:endParaRPr lang="es-419" noProof="0" dirty="0"/>
          </a:p>
        </p:txBody>
      </p:sp>
    </p:spTree>
    <p:extLst>
      <p:ext uri="{BB962C8B-B14F-4D97-AF65-F5344CB8AC3E}">
        <p14:creationId xmlns:p14="http://schemas.microsoft.com/office/powerpoint/2010/main" val="584107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102830A7-B0BA-4EF4-8260-B39A9CB91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1995451"/>
            <a:ext cx="6890578" cy="264322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9A38B448-C873-497E-9747-D9164FB82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554" y="1995451"/>
            <a:ext cx="3190875" cy="164529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9F89CC9B-AED8-4C13-87BF-20FBEC3B6CE1}"/>
              </a:ext>
            </a:extLst>
          </p:cNvPr>
          <p:cNvSpPr txBox="1"/>
          <p:nvPr/>
        </p:nvSpPr>
        <p:spPr>
          <a:xfrm>
            <a:off x="1940463" y="4638675"/>
            <a:ext cx="5566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 smtClean="0"/>
              <a:t>Fig.19</a:t>
            </a:r>
            <a:r>
              <a:rPr lang="en-US" dirty="0" smtClean="0"/>
              <a:t> </a:t>
            </a:r>
            <a:r>
              <a:rPr lang="en-US" dirty="0"/>
              <a:t>– parametrons S, pin central a </a:t>
            </a:r>
            <a:r>
              <a:rPr lang="el-GR" b="1" dirty="0"/>
              <a:t>λ</a:t>
            </a:r>
            <a:r>
              <a:rPr lang="en-US" b="1" dirty="0"/>
              <a:t>/4 de pared superior, </a:t>
            </a:r>
            <a:r>
              <a:rPr lang="en-US" b="1" dirty="0" err="1"/>
              <a:t>dielectrico</a:t>
            </a:r>
            <a:r>
              <a:rPr lang="en-US" b="1" dirty="0"/>
              <a:t> </a:t>
            </a:r>
            <a:r>
              <a:rPr lang="en-US" b="1" dirty="0" err="1"/>
              <a:t>fuera</a:t>
            </a:r>
            <a:r>
              <a:rPr lang="en-US" b="1" dirty="0"/>
              <a:t> de la </a:t>
            </a:r>
            <a:r>
              <a:rPr lang="en-US" b="1" dirty="0" err="1"/>
              <a:t>guia</a:t>
            </a:r>
            <a:r>
              <a:rPr lang="en-US" b="1" dirty="0"/>
              <a:t> rectangular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22842E97-1762-4ECD-B0F8-3A9DCCDCABC4}"/>
              </a:ext>
            </a:extLst>
          </p:cNvPr>
          <p:cNvSpPr txBox="1"/>
          <p:nvPr/>
        </p:nvSpPr>
        <p:spPr>
          <a:xfrm>
            <a:off x="8298554" y="3640746"/>
            <a:ext cx="4438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20 – </a:t>
            </a:r>
            <a:r>
              <a:rPr lang="es-ES" dirty="0"/>
              <a:t>Ubicación</a:t>
            </a:r>
            <a:r>
              <a:rPr lang="en-US" dirty="0"/>
              <a:t> del </a:t>
            </a:r>
            <a:r>
              <a:rPr lang="en-US" dirty="0" err="1"/>
              <a:t>dielectrico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878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89903E31-10A9-414C-823E-7584A48DFC81}"/>
              </a:ext>
            </a:extLst>
          </p:cNvPr>
          <p:cNvSpPr txBox="1">
            <a:spLocks/>
          </p:cNvSpPr>
          <p:nvPr/>
        </p:nvSpPr>
        <p:spPr>
          <a:xfrm>
            <a:off x="972476" y="425572"/>
            <a:ext cx="9905998" cy="8579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dirty="0" smtClean="0"/>
              <a:t>Calibración TRL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638" y="1618812"/>
            <a:ext cx="3517675" cy="432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908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182291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419" sz="4800" noProof="0" dirty="0" err="1" smtClean="0"/>
              <a:t>thru</a:t>
            </a:r>
            <a:endParaRPr lang="es-419" sz="4800" noProof="0" dirty="0"/>
          </a:p>
        </p:txBody>
      </p:sp>
      <p:pic>
        <p:nvPicPr>
          <p:cNvPr id="1025" name="Picture 1" descr="эвегх &#10;auvxava &#10;ряска &#10;Х281С &#10;ADAPTER 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713" y="1350628"/>
            <a:ext cx="7203398" cy="5046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096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182291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419" sz="4800" noProof="0" dirty="0" smtClean="0"/>
              <a:t>Estándares a fabricar</a:t>
            </a:r>
            <a:endParaRPr lang="es-419" sz="4800" noProof="0" dirty="0"/>
          </a:p>
        </p:txBody>
      </p:sp>
      <p:pic>
        <p:nvPicPr>
          <p:cNvPr id="4097" name="Picture 1" descr="Reflect (SHORT) &#10;Shim (LINE) 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861" y="1660861"/>
            <a:ext cx="8481102" cy="457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229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182291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419" sz="4800" noProof="0" dirty="0" err="1" smtClean="0"/>
              <a:t>Reflect</a:t>
            </a:r>
            <a:endParaRPr lang="es-419" sz="4800" noProof="0" dirty="0"/>
          </a:p>
        </p:txBody>
      </p:sp>
      <p:pic>
        <p:nvPicPr>
          <p:cNvPr id="3073" name="Picture 1" descr="(44 구하섰 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6" t="7782"/>
          <a:stretch/>
        </p:blipFill>
        <p:spPr bwMode="auto">
          <a:xfrm>
            <a:off x="2401063" y="1400801"/>
            <a:ext cx="7386697" cy="501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932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182291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s-419" sz="4800" noProof="0" dirty="0" smtClean="0"/>
              <a:t>Match</a:t>
            </a:r>
            <a:endParaRPr lang="es-419" sz="4800" noProof="0" dirty="0"/>
          </a:p>
        </p:txBody>
      </p:sp>
      <p:pic>
        <p:nvPicPr>
          <p:cNvPr id="2049" name="Picture 1" descr="элгх &#10;хас &#10;ADAPTER 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8" t="25546" r="12591" b="316"/>
          <a:stretch/>
        </p:blipFill>
        <p:spPr bwMode="auto">
          <a:xfrm>
            <a:off x="2362922" y="1417580"/>
            <a:ext cx="7462980" cy="502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533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FB81C91-52FF-4303-8892-4E89D595C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419" noProof="0" dirty="0" smtClean="0"/>
              <a:t>Banda </a:t>
            </a:r>
            <a:r>
              <a:rPr lang="es-419" noProof="0" dirty="0" err="1" smtClean="0"/>
              <a:t>K</a:t>
            </a:r>
            <a:r>
              <a:rPr lang="es-419" baseline="-25000" noProof="0" dirty="0" err="1" smtClean="0"/>
              <a:t>u</a:t>
            </a:r>
            <a:endParaRPr lang="es-419" baseline="-25000" noProof="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D24A89D1-E99F-4EAB-B5DE-670CF7DBC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s-419" noProof="0" dirty="0" smtClean="0"/>
          </a:p>
          <a:p>
            <a:endParaRPr lang="es-419" noProof="0" dirty="0" smtClean="0"/>
          </a:p>
          <a:p>
            <a:endParaRPr lang="es-419" noProof="0" dirty="0" smtClean="0"/>
          </a:p>
          <a:p>
            <a:endParaRPr lang="es-419" noProof="0" dirty="0" smtClean="0"/>
          </a:p>
          <a:p>
            <a:endParaRPr lang="es-419" noProof="0" dirty="0" smtClean="0"/>
          </a:p>
          <a:p>
            <a:pPr algn="just"/>
            <a:r>
              <a:rPr lang="es-419" noProof="0" dirty="0" smtClean="0"/>
              <a:t>Aplicaciones:</a:t>
            </a:r>
          </a:p>
          <a:p>
            <a:pPr lvl="2" algn="just"/>
            <a:r>
              <a:rPr lang="es-419" sz="1900" noProof="0" dirty="0" smtClean="0"/>
              <a:t>Radar </a:t>
            </a:r>
            <a:r>
              <a:rPr lang="es-419" sz="1900" noProof="0" dirty="0" err="1" smtClean="0"/>
              <a:t>Guns</a:t>
            </a:r>
            <a:endParaRPr lang="es-419" sz="1900" noProof="0" dirty="0" smtClean="0"/>
          </a:p>
          <a:p>
            <a:pPr lvl="2" algn="just"/>
            <a:r>
              <a:rPr lang="es-419" sz="1900" noProof="0" dirty="0" smtClean="0"/>
              <a:t>Comunicaciones satelitales	</a:t>
            </a:r>
          </a:p>
          <a:p>
            <a:pPr lvl="2" algn="just"/>
            <a:r>
              <a:rPr lang="es-419" sz="1900" noProof="0" dirty="0" smtClean="0"/>
              <a:t>Televisión </a:t>
            </a:r>
          </a:p>
          <a:p>
            <a:pPr marL="914400" lvl="2" indent="0">
              <a:buNone/>
            </a:pPr>
            <a:endParaRPr lang="es-419" noProof="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3475C899-069E-485A-B31F-F7C4E7858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610" y="1641488"/>
            <a:ext cx="6966780" cy="247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396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9592A12-2D0D-4337-99BA-8B77FEFB8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419" noProof="0" dirty="0" smtClean="0"/>
              <a:t>ADAPTADOR de GUIDA DE ONDA</a:t>
            </a:r>
            <a:endParaRPr lang="es-419" noProof="0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xmlns="" id="{D303C683-D038-43EE-B555-7B4B79AE2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061" y="1940356"/>
            <a:ext cx="6012701" cy="34674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CAEAF2AA-D9A5-43F9-89BF-FC71BF88FD9D}"/>
              </a:ext>
            </a:extLst>
          </p:cNvPr>
          <p:cNvSpPr txBox="1"/>
          <p:nvPr/>
        </p:nvSpPr>
        <p:spPr>
          <a:xfrm>
            <a:off x="4152900" y="5407756"/>
            <a:ext cx="451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1 – </a:t>
            </a:r>
            <a:r>
              <a:rPr lang="en-US" dirty="0" err="1"/>
              <a:t>Adaptador</a:t>
            </a:r>
            <a:r>
              <a:rPr lang="en-US" dirty="0"/>
              <a:t> con </a:t>
            </a:r>
            <a:r>
              <a:rPr lang="en-US" dirty="0" err="1"/>
              <a:t>corte</a:t>
            </a:r>
            <a:r>
              <a:rPr lang="en-US" dirty="0"/>
              <a:t> transversal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72774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489C42A-5B49-42EB-A804-ED62096AD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419" noProof="0" dirty="0" smtClean="0"/>
              <a:t>Propagación DE CAMPO</a:t>
            </a:r>
            <a:endParaRPr lang="es-419" noProof="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FCEE1BE9-8D63-4932-B845-88BE8881E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935" y="1729821"/>
            <a:ext cx="3903417" cy="191204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xmlns="" id="{3FCA8147-6C6B-48E8-AFDF-F3AA5F36E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517" y="1724108"/>
            <a:ext cx="2308196" cy="191658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xmlns="" id="{36602D8E-F225-41F5-9D10-EE5826464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418" y="4341179"/>
            <a:ext cx="3907934" cy="206252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xmlns="" id="{BC62A638-A4F4-4CD3-84A5-041F46DDE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7649" y="4341180"/>
            <a:ext cx="3907933" cy="206252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112A90C1-AB0C-4074-AC42-B5D537AA1A55}"/>
              </a:ext>
            </a:extLst>
          </p:cNvPr>
          <p:cNvSpPr txBox="1"/>
          <p:nvPr/>
        </p:nvSpPr>
        <p:spPr>
          <a:xfrm>
            <a:off x="1585352" y="3622192"/>
            <a:ext cx="451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2 – Puerto 2, campo </a:t>
            </a:r>
            <a:r>
              <a:rPr lang="es-ES" dirty="0"/>
              <a:t>eléctrico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AEAFEE24-2D45-4A10-9E18-04B20BF938F3}"/>
              </a:ext>
            </a:extLst>
          </p:cNvPr>
          <p:cNvSpPr txBox="1"/>
          <p:nvPr/>
        </p:nvSpPr>
        <p:spPr>
          <a:xfrm>
            <a:off x="1704975" y="6384023"/>
            <a:ext cx="451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4 – </a:t>
            </a:r>
            <a:r>
              <a:rPr lang="en-US" dirty="0" err="1"/>
              <a:t>Intensidad</a:t>
            </a:r>
            <a:r>
              <a:rPr lang="en-US" dirty="0"/>
              <a:t> de campo</a:t>
            </a:r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xmlns="" id="{698A9E1F-B3A6-4AE4-B49C-AB632656FECD}"/>
              </a:ext>
            </a:extLst>
          </p:cNvPr>
          <p:cNvSpPr txBox="1"/>
          <p:nvPr/>
        </p:nvSpPr>
        <p:spPr>
          <a:xfrm>
            <a:off x="6707649" y="3640694"/>
            <a:ext cx="451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3 – Puerto 1, campo </a:t>
            </a:r>
            <a:r>
              <a:rPr lang="en-US" dirty="0" err="1"/>
              <a:t>electrico</a:t>
            </a:r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3E3A05F1-49AC-4B6A-8410-47D88F9F1C5F}"/>
              </a:ext>
            </a:extLst>
          </p:cNvPr>
          <p:cNvSpPr txBox="1"/>
          <p:nvPr/>
        </p:nvSpPr>
        <p:spPr>
          <a:xfrm>
            <a:off x="6764798" y="6365523"/>
            <a:ext cx="451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5 – Campo </a:t>
            </a:r>
            <a:r>
              <a:rPr lang="en-US" dirty="0" err="1"/>
              <a:t>electromagentico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12539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13082DD-47E3-4043-BCDA-8C65564B6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419" noProof="0" dirty="0" smtClean="0"/>
              <a:t>Posición del PIN</a:t>
            </a:r>
            <a:endParaRPr lang="es-419" noProof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A12099C2-279F-4182-A691-90F42D5FC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55" y="1828799"/>
            <a:ext cx="6095998" cy="201223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89F29D3A-FFAB-4B4F-BF50-27649377C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155" y="4350707"/>
            <a:ext cx="6095998" cy="201223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D64B60EE-A30E-41D8-9CDD-1098556D7C41}"/>
              </a:ext>
            </a:extLst>
          </p:cNvPr>
          <p:cNvSpPr txBox="1"/>
          <p:nvPr/>
        </p:nvSpPr>
        <p:spPr>
          <a:xfrm>
            <a:off x="1914525" y="3787651"/>
            <a:ext cx="451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6 – S11 para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posiciones</a:t>
            </a:r>
            <a:r>
              <a:rPr lang="en-US" dirty="0"/>
              <a:t> del PIN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xmlns="" id="{A059EAC2-2A17-40D9-949E-672A96B689B0}"/>
              </a:ext>
            </a:extLst>
          </p:cNvPr>
          <p:cNvSpPr txBox="1"/>
          <p:nvPr/>
        </p:nvSpPr>
        <p:spPr>
          <a:xfrm>
            <a:off x="1914524" y="6362937"/>
            <a:ext cx="451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8 – S21 para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posiciones</a:t>
            </a:r>
            <a:r>
              <a:rPr lang="en-US" dirty="0"/>
              <a:t> del PIN</a:t>
            </a:r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B9B6958F-9DD4-458E-8551-DCF1576E94A0}"/>
              </a:ext>
            </a:extLst>
          </p:cNvPr>
          <p:cNvSpPr txBox="1"/>
          <p:nvPr/>
        </p:nvSpPr>
        <p:spPr>
          <a:xfrm>
            <a:off x="7677151" y="3787651"/>
            <a:ext cx="451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7 –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posiciones</a:t>
            </a:r>
            <a:r>
              <a:rPr lang="en-US" dirty="0"/>
              <a:t> del PIN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7F094B2D-390F-487E-8CFB-1AADB45B3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151" y="1828799"/>
            <a:ext cx="3660227" cy="195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281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9903E31-10A9-414C-823E-7584A48DF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419" noProof="0" dirty="0" smtClean="0"/>
              <a:t>Comparaciones</a:t>
            </a:r>
            <a:endParaRPr lang="es-419" noProof="0" dirty="0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xmlns="" id="{B1879221-58AA-455D-B7EF-700130DF9F42}"/>
              </a:ext>
            </a:extLst>
          </p:cNvPr>
          <p:cNvGrpSpPr/>
          <p:nvPr/>
        </p:nvGrpSpPr>
        <p:grpSpPr>
          <a:xfrm>
            <a:off x="266569" y="1780592"/>
            <a:ext cx="11655686" cy="3810496"/>
            <a:chOff x="268157" y="2286619"/>
            <a:chExt cx="11655686" cy="3810496"/>
          </a:xfrm>
        </p:grpSpPr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xmlns="" id="{293FCBAB-91CB-44B8-ADB6-DAA12654A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8158" y="2286620"/>
              <a:ext cx="5827844" cy="1923715"/>
            </a:xfrm>
            <a:prstGeom prst="rect">
              <a:avLst/>
            </a:prstGeom>
          </p:spPr>
        </p:pic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xmlns="" id="{43FD6296-720C-45D5-A737-4A110228F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157" y="4173399"/>
              <a:ext cx="5827846" cy="1923716"/>
            </a:xfrm>
            <a:prstGeom prst="rect">
              <a:avLst/>
            </a:prstGeom>
          </p:spPr>
        </p:pic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xmlns="" id="{D41694E2-DBC3-4768-83B9-268E095C6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4173399"/>
              <a:ext cx="5827843" cy="1923715"/>
            </a:xfrm>
            <a:prstGeom prst="rect">
              <a:avLst/>
            </a:prstGeom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xmlns="" id="{19CEDF54-A9F0-44B5-8159-73148B94E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4412" y="2286619"/>
              <a:ext cx="5827848" cy="1876334"/>
            </a:xfrm>
            <a:prstGeom prst="rect">
              <a:avLst/>
            </a:prstGeom>
          </p:spPr>
        </p:pic>
      </p:grpSp>
      <p:sp>
        <p:nvSpPr>
          <p:cNvPr id="26" name="CuadroTexto 25">
            <a:extLst>
              <a:ext uri="{FF2B5EF4-FFF2-40B4-BE49-F238E27FC236}">
                <a16:creationId xmlns:a16="http://schemas.microsoft.com/office/drawing/2014/main" xmlns="" id="{F8B7F7F4-D219-4A10-A05E-2E5426D5F3AC}"/>
              </a:ext>
            </a:extLst>
          </p:cNvPr>
          <p:cNvSpPr txBox="1"/>
          <p:nvPr/>
        </p:nvSpPr>
        <p:spPr>
          <a:xfrm>
            <a:off x="4097215" y="5601533"/>
            <a:ext cx="451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9 – </a:t>
            </a:r>
            <a:r>
              <a:rPr lang="en-US" dirty="0" err="1"/>
              <a:t>Parametros</a:t>
            </a:r>
            <a:r>
              <a:rPr lang="en-US" dirty="0"/>
              <a:t> S para major </a:t>
            </a:r>
            <a:r>
              <a:rPr lang="es-ES" dirty="0"/>
              <a:t>posición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xmlns="" id="{8E09FAF3-07CE-466A-86E2-A27E015295A4}"/>
              </a:ext>
            </a:extLst>
          </p:cNvPr>
          <p:cNvSpPr txBox="1"/>
          <p:nvPr/>
        </p:nvSpPr>
        <p:spPr>
          <a:xfrm>
            <a:off x="8513686" y="6239482"/>
            <a:ext cx="2982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Obs.: a </a:t>
            </a:r>
            <a:r>
              <a:rPr lang="el-GR" b="1" dirty="0"/>
              <a:t>λ</a:t>
            </a:r>
            <a:r>
              <a:rPr lang="en-US" b="1" dirty="0"/>
              <a:t>/4 de pared superior</a:t>
            </a:r>
            <a:r>
              <a:rPr lang="en-US" dirty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79944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DBD9695-6539-472C-BDE3-26E528F08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noProof="0" dirty="0" smtClean="0"/>
              <a:t>Profundidad del dieléctrico</a:t>
            </a:r>
            <a:endParaRPr lang="es-419" noProof="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9AD11761-DE66-4F4C-86AC-218075BB2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3266" y="1704513"/>
            <a:ext cx="3238500" cy="1695450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xmlns="" id="{11EC3403-E805-405D-AB30-8DEA1CC9D139}"/>
              </a:ext>
            </a:extLst>
          </p:cNvPr>
          <p:cNvGrpSpPr/>
          <p:nvPr/>
        </p:nvGrpSpPr>
        <p:grpSpPr>
          <a:xfrm>
            <a:off x="1473031" y="1704513"/>
            <a:ext cx="5450889" cy="4258906"/>
            <a:chOff x="1251753" y="1704513"/>
            <a:chExt cx="5450889" cy="4258906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xmlns="" id="{5545E502-17D4-46AC-B9CF-3321A57C8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1753" y="4030327"/>
              <a:ext cx="5450889" cy="1933092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xmlns="" id="{02D8078B-4750-4E7B-9B36-12B2099F7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1753" y="1704513"/>
              <a:ext cx="5450889" cy="2325814"/>
            </a:xfrm>
            <a:prstGeom prst="rect">
              <a:avLst/>
            </a:prstGeom>
          </p:spPr>
        </p:pic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CBE1ED62-29DC-45F1-B1E6-F539FD0BA9A4}"/>
              </a:ext>
            </a:extLst>
          </p:cNvPr>
          <p:cNvSpPr txBox="1"/>
          <p:nvPr/>
        </p:nvSpPr>
        <p:spPr>
          <a:xfrm>
            <a:off x="7832241" y="3399963"/>
            <a:ext cx="4514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10 – </a:t>
            </a:r>
            <a:r>
              <a:rPr lang="en-US" dirty="0" err="1"/>
              <a:t>profundidades</a:t>
            </a:r>
            <a:r>
              <a:rPr lang="en-US" dirty="0"/>
              <a:t> del </a:t>
            </a:r>
            <a:r>
              <a:rPr lang="en-US" dirty="0" err="1"/>
              <a:t>dielectrico</a:t>
            </a:r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xmlns="" id="{71683504-C881-4AC8-AEAC-21600EFE7E9F}"/>
              </a:ext>
            </a:extLst>
          </p:cNvPr>
          <p:cNvSpPr txBox="1"/>
          <p:nvPr/>
        </p:nvSpPr>
        <p:spPr>
          <a:xfrm>
            <a:off x="1473031" y="5963419"/>
            <a:ext cx="556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11 – S11 para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posiciones</a:t>
            </a:r>
            <a:r>
              <a:rPr lang="en-US" dirty="0"/>
              <a:t> del </a:t>
            </a:r>
            <a:r>
              <a:rPr lang="en-US" dirty="0" err="1"/>
              <a:t>dielectrico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9823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37C09E5-DC57-4DE5-88B3-35FEDD5FE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419" noProof="0" dirty="0" smtClean="0"/>
              <a:t>Que pasa llevamos EL conductor central y dieléctrico hasta Arriba?</a:t>
            </a:r>
            <a:endParaRPr lang="es-419" noProof="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EFF88C15-EB5D-4C4C-B99D-42E5F8CD0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220" y="1862198"/>
            <a:ext cx="5129426" cy="1967647"/>
          </a:xfrm>
          <a:prstGeom prst="rect">
            <a:avLst/>
          </a:prstGeom>
        </p:spPr>
      </p:pic>
      <p:pic>
        <p:nvPicPr>
          <p:cNvPr id="6" name="Imagen 5" descr="Imagen que contiene nieve, exterior, cielo&#10;&#10;Descripción generada automáticamente">
            <a:extLst>
              <a:ext uri="{FF2B5EF4-FFF2-40B4-BE49-F238E27FC236}">
                <a16:creationId xmlns:a16="http://schemas.microsoft.com/office/drawing/2014/main" xmlns="" id="{2735D007-D7A9-44BF-8480-54E01C74D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432" y="1862198"/>
            <a:ext cx="3350979" cy="193585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66AC887E-76C5-4846-B971-450A2FFC28B6}"/>
              </a:ext>
            </a:extLst>
          </p:cNvPr>
          <p:cNvSpPr txBox="1"/>
          <p:nvPr/>
        </p:nvSpPr>
        <p:spPr>
          <a:xfrm>
            <a:off x="1585561" y="3832592"/>
            <a:ext cx="48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12 – S11 pin </a:t>
            </a:r>
            <a:r>
              <a:rPr lang="en-US" dirty="0" err="1"/>
              <a:t>tocando</a:t>
            </a:r>
            <a:r>
              <a:rPr lang="en-US" dirty="0"/>
              <a:t> pared superior</a:t>
            </a:r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xmlns="" id="{7D84D083-9399-4D40-806A-D1FBFF63D472}"/>
              </a:ext>
            </a:extLst>
          </p:cNvPr>
          <p:cNvSpPr txBox="1"/>
          <p:nvPr/>
        </p:nvSpPr>
        <p:spPr>
          <a:xfrm>
            <a:off x="6997345" y="3793670"/>
            <a:ext cx="4749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Fig. 13 – campo con conductor y </a:t>
            </a:r>
            <a:r>
              <a:rPr lang="es-419" dirty="0" smtClean="0"/>
              <a:t>dieléctrico</a:t>
            </a:r>
            <a:r>
              <a:rPr lang="en-US" dirty="0" smtClean="0"/>
              <a:t> </a:t>
            </a:r>
            <a:r>
              <a:rPr lang="en-US" dirty="0" err="1"/>
              <a:t>tocanodo</a:t>
            </a:r>
            <a:r>
              <a:rPr lang="en-US" dirty="0"/>
              <a:t> pared superior</a:t>
            </a:r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9DC59F1D-6EBA-4E8E-8624-0424AC7FE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218" y="4338389"/>
            <a:ext cx="5129428" cy="196764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C2F7CF0C-9FDF-4B91-A822-73A90CBC2F5C}"/>
              </a:ext>
            </a:extLst>
          </p:cNvPr>
          <p:cNvSpPr txBox="1"/>
          <p:nvPr/>
        </p:nvSpPr>
        <p:spPr>
          <a:xfrm>
            <a:off x="1721634" y="6306760"/>
            <a:ext cx="484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14 – S11 pin </a:t>
            </a:r>
            <a:r>
              <a:rPr lang="en-US" dirty="0" err="1"/>
              <a:t>levemente</a:t>
            </a:r>
            <a:r>
              <a:rPr lang="en-US" dirty="0"/>
              <a:t> </a:t>
            </a:r>
            <a:r>
              <a:rPr lang="en-US" dirty="0" err="1"/>
              <a:t>alejado</a:t>
            </a:r>
            <a:endParaRPr lang="es-ES" dirty="0"/>
          </a:p>
        </p:txBody>
      </p:sp>
      <p:pic>
        <p:nvPicPr>
          <p:cNvPr id="13" name="Imagen 12" descr="Imagen que contiene pared, interior&#10;&#10;Descripción generada automáticamente">
            <a:extLst>
              <a:ext uri="{FF2B5EF4-FFF2-40B4-BE49-F238E27FC236}">
                <a16:creationId xmlns:a16="http://schemas.microsoft.com/office/drawing/2014/main" xmlns="" id="{F16649A9-5D64-4BC4-AD38-644D01BFE4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432" y="4566812"/>
            <a:ext cx="3081059" cy="1569771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xmlns="" id="{E95D80CE-CE93-43B0-ABE0-0BE80A348EFF}"/>
              </a:ext>
            </a:extLst>
          </p:cNvPr>
          <p:cNvSpPr txBox="1"/>
          <p:nvPr/>
        </p:nvSpPr>
        <p:spPr>
          <a:xfrm>
            <a:off x="6851062" y="6048307"/>
            <a:ext cx="4749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Fig. 15 – </a:t>
            </a:r>
            <a:r>
              <a:rPr lang="en-US" dirty="0" err="1"/>
              <a:t>levemente</a:t>
            </a:r>
            <a:r>
              <a:rPr lang="en-US" dirty="0"/>
              <a:t> </a:t>
            </a:r>
            <a:r>
              <a:rPr lang="en-US" dirty="0" err="1"/>
              <a:t>alejado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15965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15AF12EF-3BB5-4BE2-98A4-EA40483C2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68" y="2200375"/>
            <a:ext cx="6405762" cy="245724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xmlns="" id="{09CE0E01-286A-4DC4-B8F9-A14F6E30A95F}"/>
              </a:ext>
            </a:extLst>
          </p:cNvPr>
          <p:cNvSpPr txBox="1"/>
          <p:nvPr/>
        </p:nvSpPr>
        <p:spPr>
          <a:xfrm>
            <a:off x="1540968" y="4759017"/>
            <a:ext cx="5566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Fig.16 – parametrons S, pin central a </a:t>
            </a:r>
            <a:r>
              <a:rPr lang="el-GR" b="1" dirty="0"/>
              <a:t>λ</a:t>
            </a:r>
            <a:r>
              <a:rPr lang="en-US" b="1" dirty="0"/>
              <a:t>/4 de pared superior, </a:t>
            </a:r>
            <a:r>
              <a:rPr lang="en-US" b="1" dirty="0" err="1"/>
              <a:t>dielectrico</a:t>
            </a:r>
            <a:r>
              <a:rPr lang="en-US" b="1" dirty="0"/>
              <a:t> </a:t>
            </a:r>
            <a:r>
              <a:rPr lang="en-US" b="1" dirty="0" err="1"/>
              <a:t>fuera</a:t>
            </a:r>
            <a:r>
              <a:rPr lang="en-US" b="1" dirty="0"/>
              <a:t> de la </a:t>
            </a:r>
            <a:r>
              <a:rPr lang="en-US" b="1" dirty="0" err="1"/>
              <a:t>guia</a:t>
            </a:r>
            <a:r>
              <a:rPr lang="en-US" b="1" dirty="0"/>
              <a:t> rectangular</a:t>
            </a:r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xmlns="" id="{BFDCBE53-3F5C-45F1-A414-AC6A50DF9441}"/>
              </a:ext>
            </a:extLst>
          </p:cNvPr>
          <p:cNvSpPr txBox="1"/>
          <p:nvPr/>
        </p:nvSpPr>
        <p:spPr>
          <a:xfrm>
            <a:off x="2402502" y="858381"/>
            <a:ext cx="8256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/>
              <a:t>Mejor</a:t>
            </a:r>
            <a:r>
              <a:rPr lang="en-US" sz="4000" dirty="0"/>
              <a:t> </a:t>
            </a:r>
            <a:r>
              <a:rPr lang="en-US" sz="4000" dirty="0" err="1"/>
              <a:t>respuesta</a:t>
            </a:r>
            <a:r>
              <a:rPr lang="en-US" sz="4000" dirty="0"/>
              <a:t> </a:t>
            </a:r>
            <a:r>
              <a:rPr lang="en-US" sz="4000" dirty="0" err="1"/>
              <a:t>en</a:t>
            </a:r>
            <a:r>
              <a:rPr lang="en-US" sz="4000" dirty="0"/>
              <a:t> </a:t>
            </a:r>
            <a:r>
              <a:rPr lang="en-US" sz="4000" dirty="0" err="1"/>
              <a:t>frecuenca</a:t>
            </a:r>
            <a:r>
              <a:rPr lang="en-US" sz="4000" dirty="0"/>
              <a:t>:</a:t>
            </a:r>
            <a:endParaRPr lang="es-ES" sz="40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55EFBC77-652F-4529-96A7-D05B19419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904" y="1588249"/>
            <a:ext cx="2650135" cy="129158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99AAC83E-9435-45B3-940E-E88DC45F6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904" y="3429000"/>
            <a:ext cx="2667656" cy="1397406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xmlns="" id="{835D35AB-2B01-4A2E-8C9E-61A0DD8082C0}"/>
              </a:ext>
            </a:extLst>
          </p:cNvPr>
          <p:cNvSpPr txBox="1"/>
          <p:nvPr/>
        </p:nvSpPr>
        <p:spPr>
          <a:xfrm>
            <a:off x="7107930" y="4835108"/>
            <a:ext cx="4438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18 – campo </a:t>
            </a:r>
            <a:r>
              <a:rPr lang="en-US" dirty="0" err="1"/>
              <a:t>electromagnetico</a:t>
            </a:r>
            <a:r>
              <a:rPr lang="en-US" dirty="0"/>
              <a:t> a 15GHz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xmlns="" id="{0EE7E90D-E506-4052-B588-ADC7C2A8C4D8}"/>
              </a:ext>
            </a:extLst>
          </p:cNvPr>
          <p:cNvSpPr txBox="1"/>
          <p:nvPr/>
        </p:nvSpPr>
        <p:spPr>
          <a:xfrm>
            <a:off x="7107929" y="2864258"/>
            <a:ext cx="4438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17 – </a:t>
            </a:r>
            <a:r>
              <a:rPr lang="es-ES" dirty="0"/>
              <a:t>Ubicación</a:t>
            </a:r>
            <a:r>
              <a:rPr lang="en-US" dirty="0"/>
              <a:t> del </a:t>
            </a:r>
            <a:r>
              <a:rPr lang="en-US" dirty="0" err="1"/>
              <a:t>dielectrico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10977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373</TotalTime>
  <Words>260</Words>
  <Application>Microsoft Office PowerPoint</Application>
  <PresentationFormat>Panorámica</PresentationFormat>
  <Paragraphs>47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Arial</vt:lpstr>
      <vt:lpstr>Trebuchet MS</vt:lpstr>
      <vt:lpstr>Tw Cen MT</vt:lpstr>
      <vt:lpstr>Circuito</vt:lpstr>
      <vt:lpstr>Adaptador de guía ondas para banda Ku</vt:lpstr>
      <vt:lpstr>Banda Ku</vt:lpstr>
      <vt:lpstr>ADAPTADOR de GUIDA DE ONDA</vt:lpstr>
      <vt:lpstr>Propagación DE CAMPO</vt:lpstr>
      <vt:lpstr>Posición del PIN</vt:lpstr>
      <vt:lpstr>Comparaciones</vt:lpstr>
      <vt:lpstr>Profundidad del dieléctrico</vt:lpstr>
      <vt:lpstr>Que pasa llevamos EL conductor central y dieléctrico hasta Arriba?</vt:lpstr>
      <vt:lpstr>Presentación de PowerPoint</vt:lpstr>
      <vt:lpstr>Presentación de PowerPoint</vt:lpstr>
      <vt:lpstr>Presentación de PowerPoint</vt:lpstr>
      <vt:lpstr>thru</vt:lpstr>
      <vt:lpstr>Estándares a fabricar</vt:lpstr>
      <vt:lpstr>Reflect</vt:lpstr>
      <vt:lpstr>Match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Adaptador de guia ondas para banda Ku</dc:title>
  <dc:creator>ulises merlan</dc:creator>
  <cp:lastModifiedBy>Rodrigo Videla</cp:lastModifiedBy>
  <cp:revision>44</cp:revision>
  <dcterms:created xsi:type="dcterms:W3CDTF">2019-07-07T18:17:02Z</dcterms:created>
  <dcterms:modified xsi:type="dcterms:W3CDTF">2019-07-13T00:51:50Z</dcterms:modified>
</cp:coreProperties>
</file>